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bg>
      <p:bgPr>
        <a:solidFill>
          <a:schemeClr val="lt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62762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>
            <p:ph idx="10" type="dt"/>
          </p:nvPr>
        </p:nvSpPr>
        <p:spPr>
          <a:xfrm>
            <a:off x="304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" name="Google Shape;19;p2"/>
          <p:cNvSpPr txBox="1"/>
          <p:nvPr>
            <p:ph idx="1" type="subTitle"/>
          </p:nvPr>
        </p:nvSpPr>
        <p:spPr>
          <a:xfrm>
            <a:off x="2362200" y="3429000"/>
            <a:ext cx="6400800" cy="1447800"/>
          </a:xfrm>
          <a:prstGeom prst="rect">
            <a:avLst/>
          </a:prstGeom>
          <a:solidFill>
            <a:schemeClr val="lt1">
              <a:alpha val="49803"/>
            </a:schemeClr>
          </a:solidFill>
          <a:ln cap="flat" cmpd="sng" w="76200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■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folHlink"/>
              </a:buClr>
              <a:buSzPts val="196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68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600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4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057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514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429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4800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6629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2"/>
          <p:cNvSpPr txBox="1"/>
          <p:nvPr>
            <p:ph type="ctrTitle"/>
          </p:nvPr>
        </p:nvSpPr>
        <p:spPr>
          <a:xfrm>
            <a:off x="838200" y="1371600"/>
            <a:ext cx="7620000" cy="2057400"/>
          </a:xfrm>
          <a:prstGeom prst="rect">
            <a:avLst/>
          </a:prstGeom>
          <a:solidFill>
            <a:schemeClr val="lt1">
              <a:alpha val="49803"/>
            </a:schemeClr>
          </a:solidFill>
          <a:ln cap="flat" cmpd="sng" w="76200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 on left, text on right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idx="10" type="dt"/>
          </p:nvPr>
        </p:nvSpPr>
        <p:spPr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0" type="dt"/>
          </p:nvPr>
        </p:nvSpPr>
        <p:spPr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3" name="Google Shape;33;p5"/>
          <p:cNvSpPr txBox="1"/>
          <p:nvPr>
            <p:ph idx="12" type="sldNum"/>
          </p:nvPr>
        </p:nvSpPr>
        <p:spPr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 type="tx">
  <p:cSld name="TITLE_AND_BOD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/>
          <p:nvPr>
            <p:ph type="title"/>
          </p:nvPr>
        </p:nvSpPr>
        <p:spPr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6" name="Google Shape;36;p6"/>
          <p:cNvSpPr txBox="1"/>
          <p:nvPr>
            <p:ph idx="1" type="body"/>
          </p:nvPr>
        </p:nvSpPr>
        <p:spPr>
          <a:xfrm>
            <a:off x="2438400" y="1600200"/>
            <a:ext cx="6400800" cy="4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7084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■"/>
              <a:defRPr b="0" i="0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306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folHlink"/>
              </a:buClr>
              <a:buSzPts val="196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528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68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4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0"/>
            <a:ext cx="2667000" cy="6858000"/>
            <a:chOff x="0" y="0"/>
            <a:chExt cx="2667000" cy="6858000"/>
          </a:xfrm>
        </p:grpSpPr>
        <p:sp>
          <p:nvSpPr>
            <p:cNvPr id="7" name="Google Shape;7;p1"/>
            <p:cNvSpPr txBox="1"/>
            <p:nvPr/>
          </p:nvSpPr>
          <p:spPr>
            <a:xfrm>
              <a:off x="1981200" y="0"/>
              <a:ext cx="685800" cy="6858000"/>
            </a:xfrm>
            <a:prstGeom prst="rect">
              <a:avLst/>
            </a:prstGeom>
            <a:gradFill>
              <a:gsLst>
                <a:gs pos="0">
                  <a:schemeClr val="lt1"/>
                </a:gs>
                <a:gs pos="100000">
                  <a:srgbClr val="B2B2B2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8" name="Google Shape;8;p1"/>
            <p:cNvPicPr preferRelativeResize="0"/>
            <p:nvPr/>
          </p:nvPicPr>
          <p:blipFill rotWithShape="1">
            <a:blip r:embed="rId1">
              <a:alphaModFix/>
            </a:blip>
            <a:srcRect b="0" l="0" r="0" t="0"/>
            <a:stretch/>
          </p:blipFill>
          <p:spPr>
            <a:xfrm>
              <a:off x="0" y="0"/>
              <a:ext cx="2139950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Google Shape;9;p1"/>
          <p:cNvSpPr txBox="1"/>
          <p:nvPr>
            <p:ph type="title"/>
          </p:nvPr>
        </p:nvSpPr>
        <p:spPr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" type="body"/>
          </p:nvPr>
        </p:nvSpPr>
        <p:spPr>
          <a:xfrm>
            <a:off x="2438400" y="1600200"/>
            <a:ext cx="6400800" cy="4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7084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■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306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folHlink"/>
              </a:buClr>
              <a:buSzPts val="196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528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68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4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0" type="dt"/>
          </p:nvPr>
        </p:nvSpPr>
        <p:spPr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2" type="sldNum"/>
          </p:nvPr>
        </p:nvSpPr>
        <p:spPr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Relationship Id="rId4" Type="http://schemas.openxmlformats.org/officeDocument/2006/relationships/image" Target="../media/image25.jpg"/><Relationship Id="rId5" Type="http://schemas.openxmlformats.org/officeDocument/2006/relationships/image" Target="../media/image2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0.jpg"/><Relationship Id="rId4" Type="http://schemas.openxmlformats.org/officeDocument/2006/relationships/image" Target="../media/image3.jpg"/><Relationship Id="rId5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Relationship Id="rId4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hint" TargetMode="External"/><Relationship Id="rId4" Type="http://schemas.openxmlformats.org/officeDocument/2006/relationships/image" Target="../media/image24.jpg"/><Relationship Id="rId5" Type="http://schemas.openxmlformats.org/officeDocument/2006/relationships/image" Target="../media/image1.jpg"/><Relationship Id="rId6" Type="http://schemas.openxmlformats.org/officeDocument/2006/relationships/image" Target="../media/image1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Relationship Id="rId4" Type="http://schemas.openxmlformats.org/officeDocument/2006/relationships/image" Target="../media/image1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jpg"/><Relationship Id="rId4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jpg"/><Relationship Id="rId4" Type="http://schemas.openxmlformats.org/officeDocument/2006/relationships/image" Target="../media/image23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jpg"/><Relationship Id="rId4" Type="http://schemas.openxmlformats.org/officeDocument/2006/relationships/image" Target="../media/image22.jpg"/><Relationship Id="rId5" Type="http://schemas.openxmlformats.org/officeDocument/2006/relationships/image" Target="../media/image2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/>
          <p:nvPr/>
        </p:nvSpPr>
        <p:spPr>
          <a:xfrm>
            <a:off x="684212" y="1125537"/>
            <a:ext cx="8135937" cy="3455987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l"/>
            <a:r>
              <a:rPr b="0" i="0">
                <a:ln cap="flat" cmpd="sng" w="19050">
                  <a:solidFill>
                    <a:srgbClr val="99CCFF"/>
                  </a:solidFill>
                  <a:prstDash val="solid"/>
                  <a:miter lim="8000"/>
                  <a:headEnd len="sm" w="sm" type="none"/>
                  <a:tailEnd len="sm" w="sm" type="none"/>
                </a:ln>
                <a:solidFill>
                  <a:srgbClr val="0066CC"/>
                </a:solidFill>
                <a:latin typeface="Arial"/>
              </a:rPr>
              <a:t>Книги - Юбиляры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/>
          <p:nvPr/>
        </p:nvSpPr>
        <p:spPr>
          <a:xfrm>
            <a:off x="1547812" y="0"/>
            <a:ext cx="7272337" cy="158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Font typeface="Arial"/>
              <a:buNone/>
            </a:pPr>
            <a:r>
              <a:rPr b="1" i="1" lang="en-US" sz="2800" u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185 лет – «Вечера на хуторе близ Диканьки» (1831) Н.В. Гоголя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2800" u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Вечера.jpg" id="50" name="Google Shape;5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1412" y="4048125"/>
            <a:ext cx="4286250" cy="2809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Вечера 1.jpg" id="51" name="Google Shape;51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88125" y="3259137"/>
            <a:ext cx="2354262" cy="3598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0825" y="3213100"/>
            <a:ext cx="2459037" cy="3406775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8"/>
          <p:cNvSpPr txBox="1"/>
          <p:nvPr/>
        </p:nvSpPr>
        <p:spPr>
          <a:xfrm>
            <a:off x="2268537" y="1090612"/>
            <a:ext cx="6480175" cy="2536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b="1" i="1" lang="en-US" sz="1600" u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Многие сказки и легенды имеют счастливый конец. Повесть Гоголя «Ночь перед Рождеством» полностью соответствует этому правилу. Главному герою, отважному кузнецу Вакуле, приходится пройти сложное испытание, для того чтобы завоевать сердце своей возлюбленной. В результате он получает руку и сердце своей избранницы. Легенды и народные сказки призваны вселять в человека веру в свои силы, умение и находчивость. Эта повесть не является исключением…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600" u="none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idx="4294967295" type="title"/>
          </p:nvPr>
        </p:nvSpPr>
        <p:spPr>
          <a:xfrm>
            <a:off x="1835150" y="188912"/>
            <a:ext cx="6977062" cy="1030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b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175 лет –«Мороз Иванович»  (1841)</a:t>
            </a:r>
            <a:b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В.Ф.Одоевского</a:t>
            </a:r>
            <a:b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pic>
        <p:nvPicPr>
          <p:cNvPr descr="1261662698__0020_layer-5" id="59" name="Google Shape;5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2276475"/>
            <a:ext cx="2155825" cy="2735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05575" y="1125537"/>
            <a:ext cx="2638425" cy="374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39975" y="3667125"/>
            <a:ext cx="4552950" cy="31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9"/>
          <p:cNvSpPr txBox="1"/>
          <p:nvPr/>
        </p:nvSpPr>
        <p:spPr>
          <a:xfrm>
            <a:off x="2411412" y="1341437"/>
            <a:ext cx="4176712" cy="2289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b="1" i="1" lang="en-US" sz="1800" u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Сказка « Мороз Иванович » впервые была опубликована в сборнике сказокВ. Ф. Одоевского, который называется« Сказки дедушки Иринея » в 1841 году. Эпиграф “Нам даром, без труда ничего не даётся, -Недаром исстари пословица ведётся”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/>
          <p:nvPr>
            <p:ph idx="4294967295" type="title"/>
          </p:nvPr>
        </p:nvSpPr>
        <p:spPr>
          <a:xfrm>
            <a:off x="1547812" y="228600"/>
            <a:ext cx="7596187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175 лет – «Зверобой, или первая тропа войны» (1841) Дж. Купера</a:t>
            </a:r>
            <a:br>
              <a:rPr b="1" i="1" lang="en-US" sz="28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pic>
        <p:nvPicPr>
          <p:cNvPr id="68" name="Google Shape;6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7812" y="1163637"/>
            <a:ext cx="7416800" cy="550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idx="4294967295" type="title"/>
          </p:nvPr>
        </p:nvSpPr>
        <p:spPr>
          <a:xfrm>
            <a:off x="1403350" y="0"/>
            <a:ext cx="7435850" cy="1125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0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170 лет – </a:t>
            </a:r>
            <a:r>
              <a:rPr b="1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«Граф Монте-Кристо» </a:t>
            </a:r>
            <a:r>
              <a:rPr b="0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(1846)А.Дюма</a:t>
            </a:r>
            <a:endParaRPr/>
          </a:p>
        </p:txBody>
      </p:sp>
      <p:sp>
        <p:nvSpPr>
          <p:cNvPr id="74" name="Google Shape;74;p11"/>
          <p:cNvSpPr txBox="1"/>
          <p:nvPr/>
        </p:nvSpPr>
        <p:spPr>
          <a:xfrm>
            <a:off x="1476375" y="804862"/>
            <a:ext cx="7343775" cy="2289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1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Сюжет романа был почерпнут Александром Дюма из архивов парижской полиции. Подлинная жизнь Франсуа Пико под пером блестящего мастера историко-приключенческого жанра превратилась в захватывающую историю об Эдмоне Дантесе, узнике замка Иф. Совершив дерзкий побег, он возвращается в родной город, чтобы свершить правосудие – отомстить тем, кто разрушил его жизнь.</a:t>
            </a:r>
            <a:endParaRPr/>
          </a:p>
        </p:txBody>
      </p:sp>
      <p:pic>
        <p:nvPicPr>
          <p:cNvPr descr="Граф Монте.jpg" id="75" name="Google Shape;7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59337" y="3644900"/>
            <a:ext cx="3779837" cy="286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76375" y="3068637"/>
            <a:ext cx="2341562" cy="3789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/>
          <p:nvPr/>
        </p:nvSpPr>
        <p:spPr>
          <a:xfrm>
            <a:off x="1187450" y="188912"/>
            <a:ext cx="7561262" cy="3109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b="1" i="1" lang="en-US" sz="2400" u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      160 лет – Стихотворение</a:t>
            </a:r>
            <a:endParaRPr/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b="1" i="1" lang="en-US" sz="2400" u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         «Раз-два-три-четыре-пять, вышел        зайчик погулять»  (1851)Ф.Б.Миллера.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1" i="1" sz="1800" u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1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Мало кто сейчас помнит, что автором одной из любимых детских считалок является поэт XIX века Фёдор Богданович Миллер За прошедшие со времени создания произведения почти 160 лет существенно претерпела изменение-  так как стихотворение передавалось из уст в уста, подобно фольклорным произведениям.</a:t>
            </a:r>
            <a:endParaRPr/>
          </a:p>
        </p:txBody>
      </p:sp>
      <p:pic>
        <p:nvPicPr>
          <p:cNvPr descr="ANd9GcTsKVjXRVIUitZ7h1MzQbQBWKWr-aW4xuLnJ0Do9BjVOrhvlHI&amp;t=1&amp;usg=__nTu8CgKkTEHyro3hZAO7VY9M7l0=" id="82" name="Google Shape;8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24525" y="3068637"/>
            <a:ext cx="2555875" cy="35274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amp;Kcy;&amp;acy;&amp;rcy;&amp;tcy;&amp;icy;&amp;ncy;&amp;kcy;&amp;icy; &amp;pcy;&amp;ocy; &amp;zcy;&amp;acy;&amp;pcy;&amp;rcy;&amp;ocy;&amp;scy;&amp;ucy; &amp;scy;&amp;tcy;&amp;icy;&amp;khcy;&amp;ocy;&amp;tcy;&amp;vcy;&amp;ocy;&amp;rcy;&amp;iecy;&amp;ncy;&amp;icy;&amp;iecy; &amp;rcy;&amp;acy;&amp;zcy; &amp;dcy;&amp;vcy;&amp;acy; &amp;tcy;&amp;rcy;&amp;icy; &amp;chcy;&amp;iecy;&amp;tcy;&amp;ycy;&amp;rcy;&amp;iecy; &amp;pcy;&amp;yacy;&amp;tcy;&amp;softcy; &amp;vcy;&amp;ycy;&amp;shcy;&amp;iecy;&amp;lcy; &amp;zcy;&amp;acy;&amp;jcy;&amp;chcy;&amp;icy;&amp;kcy; &amp;pcy;&amp;ocy;&amp;gcy;&amp;ucy;&amp;lcy;&amp;yacy;&amp;tcy;&amp;softcy;" id="83" name="Google Shape;8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84437" y="3357562"/>
            <a:ext cx="2374900" cy="3294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/>
        </p:nvSpPr>
        <p:spPr>
          <a:xfrm>
            <a:off x="2286000" y="260350"/>
            <a:ext cx="6534150" cy="822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155 лет – «Крестьянские дети» (1861) Н.А. Некрасова</a:t>
            </a:r>
            <a:endParaRPr/>
          </a:p>
        </p:txBody>
      </p:sp>
      <p:sp>
        <p:nvSpPr>
          <p:cNvPr id="89" name="Google Shape;89;p13"/>
          <p:cNvSpPr txBox="1"/>
          <p:nvPr/>
        </p:nvSpPr>
        <p:spPr>
          <a:xfrm>
            <a:off x="971550" y="1347787"/>
            <a:ext cx="5832475" cy="2838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1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Стихотворение "Крестьянские дети" было написано Н.А. Некрасовым 14 июля 1861 года. Первоначальное заглавие в автографе - "Детская комедия". Это </a:t>
            </a:r>
            <a:r>
              <a:rPr b="1" i="1"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рассказ</a:t>
            </a:r>
            <a:r>
              <a:rPr b="1" i="1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о встрече охотника с компанией крестьянских детей и размышление автора об их детстве. В произведении описаны трогательные картины трудовой жизни крестьянских детей, их забавы.  Впервые стихотворение напечатано в журнале "Время", 1861, № 10. </a:t>
            </a:r>
            <a:endParaRPr/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59562" y="1125537"/>
            <a:ext cx="2398712" cy="35988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р дети.jpg" id="91" name="Google Shape;91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35600" y="4724400"/>
            <a:ext cx="3357562" cy="213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58887" y="4221162"/>
            <a:ext cx="3848100" cy="2636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/>
          <p:nvPr>
            <p:ph type="title"/>
          </p:nvPr>
        </p:nvSpPr>
        <p:spPr>
          <a:xfrm>
            <a:off x="250825" y="228600"/>
            <a:ext cx="8588375" cy="823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140 лет – «Кому на Руси жить хорошо» (1876)</a:t>
            </a:r>
            <a:b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Н.А. Некрасова</a:t>
            </a:r>
            <a:endParaRPr/>
          </a:p>
        </p:txBody>
      </p:sp>
      <p:sp>
        <p:nvSpPr>
          <p:cNvPr id="98" name="Google Shape;98;p14"/>
          <p:cNvSpPr txBox="1"/>
          <p:nvPr/>
        </p:nvSpPr>
        <p:spPr>
          <a:xfrm>
            <a:off x="395287" y="1181100"/>
            <a:ext cx="5329237" cy="28114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1" lang="en-US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Однажды на столбовой дороге сходятся семь мужиков — недавних крепостных, а ныне временнообязанных «из смежных деревень — Заплатова, Дырявина, Разутова, Знобишина, Горелова, Неелова, Неурожайка тож». Вместо того чтобы идти своей дорогой, мужики затевают спор о том, кому на Руси живётся весело и вольготно. Каждый из них по-своему судит о том, кто главный счастливец на Руси: помещик, чиновник, поп, купец, вельможный боярин, министр государев или царь</a:t>
            </a:r>
            <a:r>
              <a:rPr b="1" i="1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</p:txBody>
      </p:sp>
      <p:pic>
        <p:nvPicPr>
          <p:cNvPr descr="Кому на 1.jpg" id="99" name="Google Shape;9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51500" y="1125537"/>
            <a:ext cx="3492500" cy="459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27312" y="4000500"/>
            <a:ext cx="19050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5"/>
          <p:cNvSpPr txBox="1"/>
          <p:nvPr>
            <p:ph type="title"/>
          </p:nvPr>
        </p:nvSpPr>
        <p:spPr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150 лет – «Всадник без головы» (1866) </a:t>
            </a:r>
            <a:b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Т. Майн Рида</a:t>
            </a:r>
            <a:b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06" name="Google Shape;106;p15"/>
          <p:cNvSpPr txBox="1"/>
          <p:nvPr/>
        </p:nvSpPr>
        <p:spPr>
          <a:xfrm>
            <a:off x="2195512" y="1058862"/>
            <a:ext cx="6264275" cy="20145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Arial"/>
              <a:buNone/>
            </a:pPr>
            <a:r>
              <a:rPr b="1" i="1" lang="en-US" sz="1800" u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Подлость и великодушие, хитрость и отвага, самоотверженная любовь и мистический страх перед безголовым призраком - все это волшебным образом складывается в захватывающий сюжет, вот уже без малого полтора столетия будоражащий воображение искателей приключений всех возрастов. </a:t>
            </a:r>
            <a:endParaRPr/>
          </a:p>
        </p:txBody>
      </p:sp>
      <p:pic>
        <p:nvPicPr>
          <p:cNvPr id="107" name="Google Shape;10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5875" y="3213100"/>
            <a:ext cx="2603500" cy="3644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Всадник 2.jpg" id="108" name="Google Shape;10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11862" y="2781300"/>
            <a:ext cx="2740025" cy="37258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/>
          <p:nvPr>
            <p:ph idx="4294967295" type="title"/>
          </p:nvPr>
        </p:nvSpPr>
        <p:spPr>
          <a:xfrm>
            <a:off x="2743200" y="228600"/>
            <a:ext cx="64008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140 лет – «Приключения Тома Сойера» (1876) М. Твена</a:t>
            </a:r>
            <a:br>
              <a:rPr b="1" i="1" lang="en-US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14" name="Google Shape;114;p16"/>
          <p:cNvSpPr txBox="1"/>
          <p:nvPr>
            <p:ph idx="4294967295" type="body"/>
          </p:nvPr>
        </p:nvSpPr>
        <p:spPr>
          <a:xfrm>
            <a:off x="0" y="1600200"/>
            <a:ext cx="3124200" cy="4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</a:pPr>
            <a:r>
              <a:t/>
            </a:r>
            <a:endParaRPr b="1" i="0" sz="28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1844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1960"/>
              <a:buFont typeface="Noto Sans Symbols"/>
              <a:buNone/>
            </a:pPr>
            <a:r>
              <a:t/>
            </a:r>
            <a:endParaRPr b="1" i="0" sz="2800" u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6"/>
          <p:cNvSpPr txBox="1"/>
          <p:nvPr/>
        </p:nvSpPr>
        <p:spPr>
          <a:xfrm>
            <a:off x="684212" y="1022350"/>
            <a:ext cx="4248150" cy="53101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1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1876 году был впервые отпечатан роман Марка Твена «Приключения Тома Сойера» о приключениях беспечного мальчишки и его друзей. Том живёт в небольшом городке в доме тёти Полли, которая воспитывает его после смерти родной матери мальчика. Несколько месяцев из жизни Тома Сойера, его друзей Гекльберри Финна и Джо Гарпера, девчонок Эмми Лоренс и Бекки Тэтчер (завоевавшей сердце юного Тома) и других персонажей стали классикой детского романа, а Марка Твена сделали самым известным детским писателем Америки. </a:t>
            </a:r>
            <a:endParaRPr/>
          </a:p>
        </p:txBody>
      </p:sp>
      <p:pic>
        <p:nvPicPr>
          <p:cNvPr id="116" name="Google Shape;11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43687" y="836612"/>
            <a:ext cx="2500312" cy="381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7900" y="3114675"/>
            <a:ext cx="2381250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7"/>
          <p:cNvSpPr txBox="1"/>
          <p:nvPr>
            <p:ph idx="4294967295" type="body"/>
          </p:nvPr>
        </p:nvSpPr>
        <p:spPr>
          <a:xfrm>
            <a:off x="1042987" y="188912"/>
            <a:ext cx="8101012" cy="6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</a:pPr>
            <a:r>
              <a:rPr b="1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150 лет – «Преступление и наказание» (1866)</a:t>
            </a:r>
            <a:endParaRPr/>
          </a:p>
          <a:p>
            <a:pPr indent="-342900" lvl="0" marL="342900" marR="0" rtl="0" algn="ctr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</a:pPr>
            <a:r>
              <a:rPr b="1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Ф.М. Достоевского</a:t>
            </a:r>
            <a:endParaRPr/>
          </a:p>
        </p:txBody>
      </p:sp>
      <p:pic>
        <p:nvPicPr>
          <p:cNvPr id="123" name="Google Shape;12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187" y="981075"/>
            <a:ext cx="5418137" cy="5184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0" y="620712"/>
            <a:ext cx="2381250" cy="3724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 rotWithShape="1">
          <a:blip r:embed="rId5">
            <a:alphaModFix/>
          </a:blip>
          <a:srcRect b="16061" l="0" r="0" t="12348"/>
          <a:stretch/>
        </p:blipFill>
        <p:spPr>
          <a:xfrm>
            <a:off x="3492500" y="4410075"/>
            <a:ext cx="4552950" cy="244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 txBox="1"/>
          <p:nvPr/>
        </p:nvSpPr>
        <p:spPr>
          <a:xfrm>
            <a:off x="1692275" y="260350"/>
            <a:ext cx="7272337" cy="1187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135 лет –«Левша (Сказ о тульском косом Левше и о стальной блохе)»  (1881)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</a:pPr>
            <a:r>
              <a:rPr b="1" i="1" lang="en-US" sz="2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Н.С. Лескова</a:t>
            </a:r>
            <a:endParaRPr/>
          </a:p>
        </p:txBody>
      </p:sp>
      <p:sp>
        <p:nvSpPr>
          <p:cNvPr id="131" name="Google Shape;131;p18"/>
          <p:cNvSpPr txBox="1"/>
          <p:nvPr>
            <p:ph idx="1" type="body"/>
          </p:nvPr>
        </p:nvSpPr>
        <p:spPr>
          <a:xfrm>
            <a:off x="2438400" y="1600200"/>
            <a:ext cx="6400800" cy="4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0066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2" name="Google Shape;13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51050" y="1484312"/>
            <a:ext cx="6769100" cy="529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План">
  <a:themeElements>
    <a:clrScheme name="default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C58BF9"/>
      </a:accent4>
      <a:accent5>
        <a:srgbClr val="9966FF"/>
      </a:accent5>
      <a:accent6>
        <a:srgbClr val="FFFFFF"/>
      </a:accent6>
      <a:hlink>
        <a:srgbClr val="E4005C"/>
      </a:hlink>
      <a:folHlink>
        <a:srgbClr val="C36C0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